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71" r:id="rId9"/>
    <p:sldId id="263" r:id="rId10"/>
    <p:sldId id="264" r:id="rId11"/>
    <p:sldId id="265" r:id="rId12"/>
    <p:sldId id="266" r:id="rId13"/>
    <p:sldId id="268" r:id="rId14"/>
    <p:sldId id="267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02751D3-4B53-4DC2-A046-84907C1BED98}" type="datetimeFigureOut">
              <a:rPr lang="fi-FI" smtClean="0"/>
              <a:pPr/>
              <a:t>30.10.2012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6327D2-B3EC-43BA-8B1F-B0033918FAD5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Neural</a:t>
            </a:r>
            <a:r>
              <a:rPr lang="fi-FI" dirty="0" smtClean="0"/>
              <a:t> Networks in </a:t>
            </a:r>
            <a:r>
              <a:rPr lang="fi-FI" dirty="0" err="1" smtClean="0"/>
              <a:t>Computationally</a:t>
            </a:r>
            <a:r>
              <a:rPr lang="fi-FI" dirty="0" smtClean="0"/>
              <a:t> </a:t>
            </a:r>
            <a:r>
              <a:rPr lang="fi-FI" dirty="0" err="1" smtClean="0"/>
              <a:t>Expensive</a:t>
            </a:r>
            <a:r>
              <a:rPr lang="fi-FI" dirty="0" smtClean="0"/>
              <a:t> </a:t>
            </a:r>
            <a:r>
              <a:rPr lang="fi-FI" dirty="0" err="1" smtClean="0"/>
              <a:t>Problems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Tommi Kokko</a:t>
            </a:r>
          </a:p>
          <a:p>
            <a:r>
              <a:rPr lang="fi-FI" dirty="0" smtClean="0"/>
              <a:t>1.11.2012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Monitavoiteoptimoinnissa</a:t>
            </a:r>
            <a:r>
              <a:rPr lang="fi-FI" dirty="0" smtClean="0"/>
              <a:t> myös muuttuja-avaruus kasvaa useampi </a:t>
            </a:r>
            <a:r>
              <a:rPr lang="fi-FI" dirty="0" err="1" smtClean="0"/>
              <a:t>ulotteiseksi</a:t>
            </a:r>
            <a:r>
              <a:rPr lang="fi-FI" dirty="0" smtClean="0"/>
              <a:t>.</a:t>
            </a:r>
          </a:p>
          <a:p>
            <a:r>
              <a:rPr lang="fi-FI" dirty="0" smtClean="0"/>
              <a:t>Avaruutta ei voi kunnolla visualisoida.</a:t>
            </a:r>
          </a:p>
          <a:p>
            <a:r>
              <a:rPr lang="fi-FI" dirty="0" smtClean="0"/>
              <a:t>Voi olla tarpeen tarkastella </a:t>
            </a:r>
            <a:r>
              <a:rPr lang="fi-FI" dirty="0" err="1" smtClean="0"/>
              <a:t>Pareto-optimaalisien</a:t>
            </a:r>
            <a:r>
              <a:rPr lang="fi-FI" dirty="0" smtClean="0"/>
              <a:t> ratkaisuiden muuttujia. </a:t>
            </a:r>
          </a:p>
          <a:p>
            <a:r>
              <a:rPr lang="fi-FI" dirty="0" smtClean="0"/>
              <a:t>Jos tiedetään </a:t>
            </a:r>
            <a:r>
              <a:rPr lang="fi-FI" dirty="0" err="1" smtClean="0"/>
              <a:t>Pareto-optimaalisien</a:t>
            </a:r>
            <a:r>
              <a:rPr lang="fi-FI" dirty="0" smtClean="0"/>
              <a:t> ratkaisuiden muuttujia, voidaan yrittää approksimoida </a:t>
            </a:r>
            <a:r>
              <a:rPr lang="fi-FI" dirty="0" err="1" smtClean="0"/>
              <a:t>Pareto-optimaalisten</a:t>
            </a:r>
            <a:r>
              <a:rPr lang="fi-FI" dirty="0" smtClean="0"/>
              <a:t> ratkaisuiden muuttujajoukkoa.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Kuinka NN käytetään?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Optimoinnin tulokset: </a:t>
            </a:r>
            <a:r>
              <a:rPr lang="fi-FI" dirty="0" err="1" smtClean="0"/>
              <a:t>Pareto-optimaaliset</a:t>
            </a:r>
            <a:r>
              <a:rPr lang="fi-FI" dirty="0" smtClean="0"/>
              <a:t> ratkaisut.</a:t>
            </a:r>
          </a:p>
          <a:p>
            <a:r>
              <a:rPr lang="fi-FI" dirty="0" smtClean="0"/>
              <a:t>Tavoitteena saattaa kuitenkin olla kaikkien </a:t>
            </a:r>
            <a:r>
              <a:rPr lang="fi-FI" dirty="0" err="1" smtClean="0"/>
              <a:t>Pareto-optimaalisten</a:t>
            </a:r>
            <a:r>
              <a:rPr lang="fi-FI" dirty="0" smtClean="0"/>
              <a:t> ratkaisuiden löytäminen.</a:t>
            </a:r>
          </a:p>
          <a:p>
            <a:r>
              <a:rPr lang="fi-FI" dirty="0" smtClean="0"/>
              <a:t>Neuroverkkoja voidaan käyttää </a:t>
            </a:r>
            <a:r>
              <a:rPr lang="fi-FI" dirty="0" err="1" smtClean="0"/>
              <a:t>Pareto-optimaalisten</a:t>
            </a:r>
            <a:r>
              <a:rPr lang="fi-FI" dirty="0" smtClean="0"/>
              <a:t> ratkaisuiden approksimointiin. 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Kuinka NN käytetään?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Optimointimenetelmä, jossa käytetään päätöksentekijää(DM).</a:t>
            </a:r>
          </a:p>
          <a:p>
            <a:r>
              <a:rPr lang="fi-FI" dirty="0" smtClean="0"/>
              <a:t>Päätöksentekijä on sovellusalan ammattilainen. </a:t>
            </a:r>
          </a:p>
          <a:p>
            <a:r>
              <a:rPr lang="fi-FI" dirty="0" smtClean="0"/>
              <a:t>Päätöksentekijä ohjaa ratkaisuja oikeaan suuntaan.</a:t>
            </a:r>
          </a:p>
          <a:p>
            <a:pPr lvl="1"/>
            <a:r>
              <a:rPr lang="fi-FI" dirty="0" smtClean="0"/>
              <a:t>Objektifunktiota ei ole olemassa vaan DM päättää funktion arvon: </a:t>
            </a:r>
          </a:p>
          <a:p>
            <a:pPr lvl="2"/>
            <a:r>
              <a:rPr lang="fi-FI" dirty="0" smtClean="0"/>
              <a:t>maut</a:t>
            </a:r>
          </a:p>
          <a:p>
            <a:pPr lvl="2"/>
            <a:r>
              <a:rPr lang="fi-FI" dirty="0" smtClean="0"/>
              <a:t>taite yms. </a:t>
            </a:r>
          </a:p>
          <a:p>
            <a:r>
              <a:rPr lang="fi-FI" dirty="0" smtClean="0"/>
              <a:t>Päätöksentekijä voidaan korvata neuroverkolla.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Kuinka NN käytetään?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Simon </a:t>
            </a:r>
            <a:r>
              <a:rPr lang="fi-FI" dirty="0" err="1" smtClean="0"/>
              <a:t>Haykin</a:t>
            </a:r>
            <a:r>
              <a:rPr lang="fi-FI" dirty="0" smtClean="0"/>
              <a:t>, </a:t>
            </a:r>
            <a:r>
              <a:rPr lang="fi-FI" dirty="0" err="1" smtClean="0"/>
              <a:t>Neural</a:t>
            </a:r>
            <a:r>
              <a:rPr lang="fi-FI" dirty="0" smtClean="0"/>
              <a:t> Networks: A </a:t>
            </a:r>
            <a:r>
              <a:rPr lang="fi-FI" dirty="0" err="1" smtClean="0"/>
              <a:t>Comprehensive</a:t>
            </a:r>
            <a:r>
              <a:rPr lang="fi-FI" dirty="0" smtClean="0"/>
              <a:t> </a:t>
            </a:r>
            <a:r>
              <a:rPr lang="fi-FI" dirty="0" err="1" smtClean="0"/>
              <a:t>Foundation</a:t>
            </a:r>
            <a:r>
              <a:rPr lang="fi-FI" dirty="0" smtClean="0"/>
              <a:t>, 1999</a:t>
            </a:r>
          </a:p>
          <a:p>
            <a:r>
              <a:rPr lang="fi-FI" dirty="0" err="1" smtClean="0"/>
              <a:t>Matlab</a:t>
            </a:r>
            <a:r>
              <a:rPr lang="fi-FI" dirty="0" smtClean="0"/>
              <a:t>: </a:t>
            </a:r>
            <a:r>
              <a:rPr lang="fi-FI" dirty="0" err="1" smtClean="0"/>
              <a:t>Neural</a:t>
            </a:r>
            <a:r>
              <a:rPr lang="fi-FI" dirty="0" smtClean="0"/>
              <a:t> Networks </a:t>
            </a:r>
            <a:r>
              <a:rPr lang="fi-FI" dirty="0" err="1" smtClean="0"/>
              <a:t>toolbox</a:t>
            </a:r>
            <a:r>
              <a:rPr lang="fi-FI" dirty="0" smtClean="0"/>
              <a:t> </a:t>
            </a:r>
            <a:r>
              <a:rPr lang="fi-FI" dirty="0" err="1" smtClean="0"/>
              <a:t>user</a:t>
            </a:r>
            <a:r>
              <a:rPr lang="fi-FI" dirty="0" smtClean="0"/>
              <a:t> </a:t>
            </a:r>
            <a:r>
              <a:rPr lang="fi-FI" dirty="0" err="1" smtClean="0"/>
              <a:t>guide</a:t>
            </a:r>
            <a:r>
              <a:rPr lang="fi-FI" dirty="0" smtClean="0"/>
              <a:t> 2012b</a:t>
            </a:r>
          </a:p>
          <a:p>
            <a:r>
              <a:rPr lang="fi-FI" dirty="0" smtClean="0"/>
              <a:t>Jussi Hakanen, TIES592 luentomateriaali, 2010 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i-FI" sz="30000" dirty="0" smtClean="0"/>
              <a:t>?</a:t>
            </a:r>
            <a:endParaRPr lang="fi-FI" sz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1 INTRODUCTION</a:t>
            </a:r>
          </a:p>
          <a:p>
            <a:r>
              <a:rPr lang="fi-FI" dirty="0" smtClean="0"/>
              <a:t>2 MULTIOBJECTIVE OPTIMIZATION</a:t>
            </a:r>
          </a:p>
          <a:p>
            <a:pPr lvl="1"/>
            <a:r>
              <a:rPr lang="fi-FI" dirty="0" smtClean="0"/>
              <a:t>2.1 </a:t>
            </a:r>
            <a:r>
              <a:rPr lang="fi-FI" dirty="0" err="1" smtClean="0"/>
              <a:t>Basics</a:t>
            </a:r>
            <a:endParaRPr lang="fi-FI" dirty="0" smtClean="0"/>
          </a:p>
          <a:p>
            <a:pPr lvl="1"/>
            <a:r>
              <a:rPr lang="fi-FI" dirty="0" smtClean="0"/>
              <a:t>2.2 </a:t>
            </a:r>
            <a:r>
              <a:rPr lang="fi-FI" dirty="0" err="1" smtClean="0"/>
              <a:t>Pareto</a:t>
            </a:r>
            <a:r>
              <a:rPr lang="fi-FI" dirty="0" smtClean="0"/>
              <a:t> </a:t>
            </a:r>
            <a:r>
              <a:rPr lang="fi-FI" dirty="0" err="1" smtClean="0"/>
              <a:t>optimality</a:t>
            </a:r>
            <a:endParaRPr lang="fi-FI" dirty="0" smtClean="0"/>
          </a:p>
          <a:p>
            <a:r>
              <a:rPr lang="fi-FI" dirty="0" smtClean="0"/>
              <a:t>3 NEURAL NETWORKS</a:t>
            </a:r>
          </a:p>
          <a:p>
            <a:pPr lvl="1"/>
            <a:r>
              <a:rPr lang="fi-FI" dirty="0" smtClean="0"/>
              <a:t>3.1 </a:t>
            </a:r>
            <a:r>
              <a:rPr lang="fi-FI" dirty="0" err="1" smtClean="0"/>
              <a:t>Neuron</a:t>
            </a:r>
            <a:endParaRPr lang="fi-FI" dirty="0" smtClean="0"/>
          </a:p>
          <a:p>
            <a:pPr lvl="1"/>
            <a:r>
              <a:rPr lang="fi-FI" dirty="0" smtClean="0"/>
              <a:t>3.2 </a:t>
            </a:r>
            <a:r>
              <a:rPr lang="fi-FI" dirty="0" err="1" smtClean="0"/>
              <a:t>Neural</a:t>
            </a:r>
            <a:r>
              <a:rPr lang="fi-FI" dirty="0" smtClean="0"/>
              <a:t> </a:t>
            </a:r>
            <a:r>
              <a:rPr lang="fi-FI" dirty="0" err="1" smtClean="0"/>
              <a:t>network</a:t>
            </a:r>
            <a:r>
              <a:rPr lang="fi-FI" dirty="0" smtClean="0"/>
              <a:t> </a:t>
            </a:r>
            <a:r>
              <a:rPr lang="fi-FI" dirty="0" err="1" smtClean="0"/>
              <a:t>models</a:t>
            </a:r>
            <a:endParaRPr lang="fi-FI" dirty="0" smtClean="0"/>
          </a:p>
          <a:p>
            <a:r>
              <a:rPr lang="en-US" dirty="0" smtClean="0"/>
              <a:t>4 NEURAL NETWORKS IN USE</a:t>
            </a:r>
          </a:p>
          <a:p>
            <a:pPr lvl="1"/>
            <a:r>
              <a:rPr lang="fi-FI" dirty="0" smtClean="0"/>
              <a:t>4.1 </a:t>
            </a:r>
            <a:r>
              <a:rPr lang="fi-FI" dirty="0" err="1" smtClean="0"/>
              <a:t>Objectivefunction</a:t>
            </a:r>
            <a:r>
              <a:rPr lang="fi-FI" dirty="0" smtClean="0"/>
              <a:t> </a:t>
            </a:r>
            <a:r>
              <a:rPr lang="fi-FI" dirty="0" err="1" smtClean="0"/>
              <a:t>surrogate</a:t>
            </a:r>
            <a:endParaRPr lang="fi-FI" dirty="0" smtClean="0"/>
          </a:p>
          <a:p>
            <a:pPr lvl="2"/>
            <a:r>
              <a:rPr lang="en-US" dirty="0" smtClean="0"/>
              <a:t>4.1.1 wind turbine example</a:t>
            </a:r>
          </a:p>
          <a:p>
            <a:pPr lvl="1"/>
            <a:r>
              <a:rPr lang="fi-FI" dirty="0" smtClean="0"/>
              <a:t>4.2 </a:t>
            </a:r>
            <a:r>
              <a:rPr lang="fi-FI" dirty="0" err="1" smtClean="0"/>
              <a:t>Variable</a:t>
            </a:r>
            <a:r>
              <a:rPr lang="fi-FI" dirty="0" smtClean="0"/>
              <a:t> </a:t>
            </a:r>
            <a:r>
              <a:rPr lang="fi-FI" dirty="0" err="1" smtClean="0"/>
              <a:t>space</a:t>
            </a:r>
            <a:r>
              <a:rPr lang="fi-FI" dirty="0" smtClean="0"/>
              <a:t> </a:t>
            </a:r>
            <a:r>
              <a:rPr lang="fi-FI" dirty="0" err="1" smtClean="0"/>
              <a:t>approximation</a:t>
            </a:r>
            <a:endParaRPr lang="fi-FI" dirty="0" smtClean="0"/>
          </a:p>
          <a:p>
            <a:pPr lvl="1"/>
            <a:r>
              <a:rPr lang="fr-FR" dirty="0" smtClean="0"/>
              <a:t>4.3 Pareto front approximation</a:t>
            </a:r>
          </a:p>
          <a:p>
            <a:pPr lvl="1"/>
            <a:r>
              <a:rPr lang="fi-FI" dirty="0" smtClean="0"/>
              <a:t>4.4 </a:t>
            </a:r>
            <a:r>
              <a:rPr lang="fi-FI" dirty="0" err="1" smtClean="0"/>
              <a:t>Decision</a:t>
            </a:r>
            <a:r>
              <a:rPr lang="fi-FI" dirty="0" smtClean="0"/>
              <a:t> </a:t>
            </a:r>
            <a:r>
              <a:rPr lang="fi-FI" dirty="0" err="1" smtClean="0"/>
              <a:t>maker</a:t>
            </a:r>
            <a:r>
              <a:rPr lang="fi-FI" dirty="0" smtClean="0"/>
              <a:t> </a:t>
            </a:r>
            <a:r>
              <a:rPr lang="fi-FI" dirty="0" err="1" smtClean="0"/>
              <a:t>surrogate</a:t>
            </a:r>
            <a:endParaRPr lang="fi-FI" dirty="0" smtClean="0"/>
          </a:p>
          <a:p>
            <a:r>
              <a:rPr lang="en-US" dirty="0" smtClean="0"/>
              <a:t>5 TEST CASE: WASTE WATER PLANTS OPTIMIZATION USING SURROGATES</a:t>
            </a:r>
          </a:p>
          <a:p>
            <a:r>
              <a:rPr lang="fi-FI" dirty="0" smtClean="0"/>
              <a:t>6 SUMMARY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Sisältö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Optimoinnin tarkoituksena on löytää objektifunktion minimi tai maksimiarvo.</a:t>
            </a:r>
          </a:p>
          <a:p>
            <a:pPr lvl="1"/>
            <a:r>
              <a:rPr lang="fi-FI" dirty="0" smtClean="0"/>
              <a:t>Esim. minimoi f(x)=</a:t>
            </a:r>
            <a:r>
              <a:rPr lang="fi-FI" dirty="0" err="1" smtClean="0"/>
              <a:t>sin</a:t>
            </a:r>
            <a:r>
              <a:rPr lang="fi-FI" dirty="0" smtClean="0"/>
              <a:t> x, </a:t>
            </a:r>
            <a:r>
              <a:rPr lang="fi-FI" dirty="0" smtClean="0"/>
              <a:t>rajoitteilla: </a:t>
            </a:r>
            <a:r>
              <a:rPr lang="fi-FI" dirty="0" smtClean="0"/>
              <a:t>-0.5&lt; x &lt; 0.5</a:t>
            </a:r>
          </a:p>
          <a:p>
            <a:r>
              <a:rPr lang="fi-FI" dirty="0" err="1" smtClean="0"/>
              <a:t>Monitavoiteoptimoinnissa</a:t>
            </a:r>
            <a:r>
              <a:rPr lang="fi-FI" dirty="0" smtClean="0"/>
              <a:t> on tarkoituksena optimoida usea objektifunktio yhtäaikaisesti.</a:t>
            </a:r>
          </a:p>
          <a:p>
            <a:pPr lvl="1"/>
            <a:r>
              <a:rPr lang="fi-FI" dirty="0" smtClean="0"/>
              <a:t>Esim. minimoi f(x)=</a:t>
            </a:r>
            <a:r>
              <a:rPr lang="fi-FI" dirty="0" err="1" smtClean="0"/>
              <a:t>sin</a:t>
            </a:r>
            <a:r>
              <a:rPr lang="fi-FI" dirty="0" smtClean="0"/>
              <a:t> x &amp; g(x)=</a:t>
            </a:r>
            <a:r>
              <a:rPr lang="fi-FI" dirty="0" err="1" smtClean="0"/>
              <a:t>cos</a:t>
            </a:r>
            <a:r>
              <a:rPr lang="fi-FI" dirty="0" smtClean="0"/>
              <a:t> x, </a:t>
            </a:r>
            <a:r>
              <a:rPr lang="fi-FI" dirty="0" smtClean="0"/>
              <a:t>rajoitteilla:</a:t>
            </a:r>
          </a:p>
          <a:p>
            <a:pPr lvl="1">
              <a:buNone/>
            </a:pPr>
            <a:r>
              <a:rPr lang="fi-FI" dirty="0" smtClean="0"/>
              <a:t>	-</a:t>
            </a:r>
            <a:r>
              <a:rPr lang="fi-FI" dirty="0" smtClean="0"/>
              <a:t>0.5&lt; x &lt; 0.5</a:t>
            </a:r>
          </a:p>
          <a:p>
            <a:r>
              <a:rPr lang="fi-FI" dirty="0" smtClean="0"/>
              <a:t>Optimaalista ratkaisujoukkoa kutsutaan </a:t>
            </a:r>
            <a:r>
              <a:rPr lang="fi-FI" dirty="0" err="1" smtClean="0"/>
              <a:t>Pareto-optimaaliseksi</a:t>
            </a:r>
            <a:r>
              <a:rPr lang="fi-FI" dirty="0" smtClean="0"/>
              <a:t>.</a:t>
            </a:r>
          </a:p>
          <a:p>
            <a:pPr lvl="1"/>
            <a:r>
              <a:rPr lang="fi-FI" dirty="0" smtClean="0"/>
              <a:t>Kaikki </a:t>
            </a:r>
            <a:r>
              <a:rPr lang="fi-FI" dirty="0" err="1" smtClean="0"/>
              <a:t>Pareto-optimaaliset</a:t>
            </a:r>
            <a:r>
              <a:rPr lang="fi-FI" dirty="0" smtClean="0"/>
              <a:t> ratkaisut ovat ”yhtä hyviä”. 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Monitavoiteoptimointi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Neuroverkkojen tarkoituksena on jäljitellä ihmisaivoja.</a:t>
            </a:r>
          </a:p>
          <a:p>
            <a:r>
              <a:rPr lang="fi-FI" dirty="0" smtClean="0"/>
              <a:t>Teko-älyn tehtävät (</a:t>
            </a:r>
            <a:r>
              <a:rPr lang="fi-FI" dirty="0" err="1" smtClean="0"/>
              <a:t>Haykin</a:t>
            </a:r>
            <a:r>
              <a:rPr lang="fi-FI" dirty="0" smtClean="0"/>
              <a:t>, 1999)</a:t>
            </a:r>
          </a:p>
          <a:p>
            <a:pPr lvl="1"/>
            <a:r>
              <a:rPr lang="fi-FI" dirty="0" smtClean="0"/>
              <a:t>Tallentaa tietämystä (muisti).</a:t>
            </a:r>
          </a:p>
          <a:p>
            <a:pPr lvl="1"/>
            <a:r>
              <a:rPr lang="fi-FI" dirty="0" smtClean="0"/>
              <a:t>Tietämyksen käyttö ongelman ratkaisuun.</a:t>
            </a:r>
          </a:p>
          <a:p>
            <a:pPr lvl="1"/>
            <a:r>
              <a:rPr lang="fi-FI" dirty="0" smtClean="0"/>
              <a:t>Uuden tietämyksen oppiminen (oppia uutta).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Neuroverkot (NN)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Jäljittelee yhtä aivoneuronia</a:t>
            </a:r>
          </a:p>
          <a:p>
            <a:r>
              <a:rPr lang="fi-FI" dirty="0" smtClean="0"/>
              <a:t>Koostuu summasta ja siirtofunktiosta.</a:t>
            </a:r>
          </a:p>
          <a:p>
            <a:pPr lvl="1"/>
            <a:r>
              <a:rPr lang="fi-FI" dirty="0" err="1" smtClean="0"/>
              <a:t>a=f</a:t>
            </a:r>
            <a:r>
              <a:rPr lang="fi-FI" dirty="0" smtClean="0"/>
              <a:t>(</a:t>
            </a:r>
            <a:r>
              <a:rPr lang="fi-FI" dirty="0" err="1" smtClean="0"/>
              <a:t>wp+b</a:t>
            </a:r>
            <a:r>
              <a:rPr lang="fi-FI" dirty="0" smtClean="0"/>
              <a:t>)</a:t>
            </a:r>
          </a:p>
          <a:p>
            <a:pPr lvl="2"/>
            <a:r>
              <a:rPr lang="fi-FI" dirty="0" smtClean="0"/>
              <a:t>a output</a:t>
            </a:r>
          </a:p>
          <a:p>
            <a:pPr lvl="2"/>
            <a:r>
              <a:rPr lang="fi-FI" dirty="0" smtClean="0"/>
              <a:t>f siirtofunktio</a:t>
            </a:r>
          </a:p>
          <a:p>
            <a:pPr lvl="2"/>
            <a:r>
              <a:rPr lang="fi-FI" dirty="0" smtClean="0"/>
              <a:t>w painoarvo</a:t>
            </a:r>
          </a:p>
          <a:p>
            <a:pPr lvl="2"/>
            <a:r>
              <a:rPr lang="fi-FI" dirty="0" smtClean="0"/>
              <a:t>p input</a:t>
            </a:r>
          </a:p>
          <a:p>
            <a:pPr lvl="2"/>
            <a:r>
              <a:rPr lang="fi-FI" dirty="0" smtClean="0"/>
              <a:t>b </a:t>
            </a:r>
            <a:r>
              <a:rPr lang="fi-FI" dirty="0" err="1" smtClean="0"/>
              <a:t>bias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Neuron</a:t>
            </a:r>
            <a:r>
              <a:rPr lang="fi-FI" dirty="0" smtClean="0"/>
              <a:t>	</a:t>
            </a:r>
            <a:endParaRPr lang="fi-FI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923928" y="2636912"/>
            <a:ext cx="4608512" cy="334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Muodostuu useista neuroneista.</a:t>
            </a:r>
          </a:p>
          <a:p>
            <a:r>
              <a:rPr lang="fi-FI" dirty="0" err="1" smtClean="0"/>
              <a:t>A=f</a:t>
            </a:r>
            <a:r>
              <a:rPr lang="fi-FI" dirty="0" smtClean="0"/>
              <a:t>(</a:t>
            </a:r>
            <a:r>
              <a:rPr lang="fi-FI" dirty="0" err="1" smtClean="0"/>
              <a:t>Wp+b</a:t>
            </a:r>
            <a:r>
              <a:rPr lang="fi-FI" dirty="0" smtClean="0"/>
              <a:t>)</a:t>
            </a:r>
          </a:p>
          <a:p>
            <a:pPr lvl="1"/>
            <a:r>
              <a:rPr lang="fi-FI" dirty="0" smtClean="0"/>
              <a:t>W on painoarvo matriisi</a:t>
            </a:r>
          </a:p>
          <a:p>
            <a:pPr lvl="1"/>
            <a:r>
              <a:rPr lang="fi-FI" dirty="0" smtClean="0"/>
              <a:t>Kaikki inputit on yhdistetty jokaiseen summaan.</a:t>
            </a:r>
          </a:p>
          <a:p>
            <a:pPr lvl="1"/>
            <a:r>
              <a:rPr lang="fi-FI" dirty="0" smtClean="0"/>
              <a:t>Voi olla useita input ja outputteja</a:t>
            </a:r>
          </a:p>
          <a:p>
            <a:pPr lvl="1"/>
            <a:r>
              <a:rPr lang="fi-FI" dirty="0" smtClean="0"/>
              <a:t>Neuronien määrä on usein eri kuin inputtien</a:t>
            </a:r>
          </a:p>
          <a:p>
            <a:pPr lvl="1"/>
            <a:endParaRPr lang="fi-FI" dirty="0" smtClean="0"/>
          </a:p>
          <a:p>
            <a:pPr>
              <a:buNone/>
            </a:pPr>
            <a:endParaRPr lang="fi-FI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Single </a:t>
            </a:r>
            <a:r>
              <a:rPr lang="fi-FI" dirty="0" err="1" smtClean="0"/>
              <a:t>layer</a:t>
            </a:r>
            <a:endParaRPr lang="fi-FI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07904" y="3933056"/>
            <a:ext cx="4752528" cy="2829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Kuten yhden tason neuroverkko, mutta useita peräkkäin.</a:t>
            </a:r>
          </a:p>
          <a:p>
            <a:r>
              <a:rPr lang="fi-FI" dirty="0" smtClean="0"/>
              <a:t>Edellisen outputit ovat seuraavan inputit.</a:t>
            </a:r>
          </a:p>
          <a:p>
            <a:r>
              <a:rPr lang="fi-FI" dirty="0" smtClean="0"/>
              <a:t>Nimityksiä:</a:t>
            </a:r>
          </a:p>
          <a:p>
            <a:pPr lvl="1"/>
            <a:r>
              <a:rPr lang="fi-FI" dirty="0" smtClean="0"/>
              <a:t>Uloimmainen output </a:t>
            </a:r>
            <a:r>
              <a:rPr lang="fi-FI" dirty="0" err="1" smtClean="0"/>
              <a:t>layer</a:t>
            </a:r>
            <a:endParaRPr lang="fi-FI" dirty="0" smtClean="0"/>
          </a:p>
          <a:p>
            <a:pPr lvl="1"/>
            <a:r>
              <a:rPr lang="fi-FI" dirty="0" smtClean="0"/>
              <a:t>Sisemmät </a:t>
            </a:r>
            <a:r>
              <a:rPr lang="fi-FI" dirty="0" err="1" smtClean="0"/>
              <a:t>hidden</a:t>
            </a:r>
            <a:r>
              <a:rPr lang="fi-FI" dirty="0" smtClean="0"/>
              <a:t> </a:t>
            </a:r>
            <a:r>
              <a:rPr lang="fi-FI" dirty="0" err="1" smtClean="0"/>
              <a:t>layer:ta</a:t>
            </a:r>
            <a:endParaRPr lang="fi-FI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Multilayer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55576" y="1484784"/>
            <a:ext cx="7722129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Multilayer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Reaalimaailman tilanteissa mallinnettava ilmiö on:</a:t>
            </a:r>
          </a:p>
          <a:p>
            <a:pPr lvl="1"/>
            <a:r>
              <a:rPr lang="fi-FI" dirty="0" smtClean="0"/>
              <a:t>Vaikeasti muodostettavissa.</a:t>
            </a:r>
          </a:p>
          <a:p>
            <a:pPr lvl="1"/>
            <a:r>
              <a:rPr lang="fi-FI" dirty="0" smtClean="0"/>
              <a:t>Raskas laskea.</a:t>
            </a:r>
          </a:p>
          <a:p>
            <a:r>
              <a:rPr lang="fi-FI" dirty="0" smtClean="0"/>
              <a:t>Usein ilmiöistä on saatavilla dataa.</a:t>
            </a:r>
          </a:p>
          <a:p>
            <a:r>
              <a:rPr lang="fi-FI" dirty="0" smtClean="0"/>
              <a:t>Datapisteistä voidaan luoda neuroverkko. </a:t>
            </a:r>
          </a:p>
          <a:p>
            <a:r>
              <a:rPr lang="fi-FI" dirty="0" smtClean="0"/>
              <a:t>Neuroverkkoa voidaan käyttää korvikkeena.</a:t>
            </a:r>
          </a:p>
          <a:p>
            <a:pPr lvl="1"/>
            <a:r>
              <a:rPr lang="fi-FI" dirty="0" smtClean="0"/>
              <a:t>Vrt. f(x)=</a:t>
            </a:r>
            <a:r>
              <a:rPr lang="fi-FI" dirty="0" err="1" smtClean="0"/>
              <a:t>sin</a:t>
            </a:r>
            <a:r>
              <a:rPr lang="fi-FI" dirty="0" smtClean="0"/>
              <a:t> x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Kuinka NN käytetään?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344</TotalTime>
  <Words>396</Words>
  <Application>Microsoft Office PowerPoint</Application>
  <PresentationFormat>Näytössä katseltava diaesitys (4:3)</PresentationFormat>
  <Paragraphs>86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Aula</vt:lpstr>
      <vt:lpstr>Neural Networks in Computationally Expensive Problems</vt:lpstr>
      <vt:lpstr>Sisältö</vt:lpstr>
      <vt:lpstr>Monitavoiteoptimointi</vt:lpstr>
      <vt:lpstr>Neuroverkot (NN)</vt:lpstr>
      <vt:lpstr>Neuron </vt:lpstr>
      <vt:lpstr>Single layer</vt:lpstr>
      <vt:lpstr>Multilayer</vt:lpstr>
      <vt:lpstr>Multilayer</vt:lpstr>
      <vt:lpstr>Kuinka NN käytetään?</vt:lpstr>
      <vt:lpstr>Kuinka NN käytetään?</vt:lpstr>
      <vt:lpstr>Kuinka NN käytetään?</vt:lpstr>
      <vt:lpstr>Kuinka NN käytetään?</vt:lpstr>
      <vt:lpstr>Lähteet</vt:lpstr>
      <vt:lpstr>Dia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Neural Networks in Computationally Expensive Problems</dc:title>
  <dc:creator> Tommi</dc:creator>
  <cp:lastModifiedBy> Tommi</cp:lastModifiedBy>
  <cp:revision>39</cp:revision>
  <dcterms:created xsi:type="dcterms:W3CDTF">2012-10-23T05:41:12Z</dcterms:created>
  <dcterms:modified xsi:type="dcterms:W3CDTF">2012-10-30T06:50:41Z</dcterms:modified>
</cp:coreProperties>
</file>